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6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D30DB8-8726-4141-BA33-F74D9339CEE8}" v="2554" dt="2021-06-05T13:42:50.1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755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280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677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3983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684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232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306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724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23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133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46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4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82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30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526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91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934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70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6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3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esthetic liquid watercolor and ink">
            <a:extLst>
              <a:ext uri="{FF2B5EF4-FFF2-40B4-BE49-F238E27FC236}">
                <a16:creationId xmlns:a16="http://schemas.microsoft.com/office/drawing/2014/main" id="{73CDFC54-F3B7-42A0-A79F-60014C5A3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4" r="-2" b="7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1646846" y="1758036"/>
            <a:ext cx="8930859" cy="2806462"/>
          </a:xfrm>
        </p:spPr>
        <p:txBody>
          <a:bodyPr>
            <a:normAutofit/>
          </a:bodyPr>
          <a:lstStyle/>
          <a:p>
            <a:endParaRPr lang="ro-RO" sz="4800"/>
          </a:p>
          <a:p>
            <a:r>
              <a:rPr lang="ro-RO" sz="3600" b="1" dirty="0">
                <a:ea typeface="+mj-lt"/>
                <a:cs typeface="+mj-lt"/>
              </a:rPr>
              <a:t>   MOD  DE  TESTARE  LA  NIVEL  </a:t>
            </a:r>
            <a:br>
              <a:rPr lang="ro-RO" sz="3600" b="1" dirty="0">
                <a:ea typeface="+mj-lt"/>
                <a:cs typeface="+mj-lt"/>
              </a:rPr>
            </a:br>
            <a:r>
              <a:rPr lang="ro-RO" sz="3600" b="1" dirty="0">
                <a:ea typeface="+mj-lt"/>
                <a:cs typeface="+mj-lt"/>
              </a:rPr>
              <a:t>DE</a:t>
            </a:r>
            <a:br>
              <a:rPr lang="ro-RO" sz="36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</a:br>
            <a:r>
              <a:rPr lang="ro-RO" sz="3600" b="1" dirty="0">
                <a:ea typeface="+mj-lt"/>
                <a:cs typeface="+mj-lt"/>
              </a:rPr>
              <a:t>  UTILIZATOR </a:t>
            </a:r>
            <a:endParaRPr lang="ro-RO" sz="36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9791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8B6DAD0E-2D5E-4AEA-BE02-E7394F51F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9236" y="1097280"/>
            <a:ext cx="6043875" cy="4626864"/>
          </a:xfrm>
        </p:spPr>
        <p:txBody>
          <a:bodyPr anchor="ctr">
            <a:normAutofit/>
          </a:bodyPr>
          <a:lstStyle/>
          <a:p>
            <a:pPr algn="l"/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1.DOUBLE CLICK IN ACEEASI POZITIE</a:t>
            </a:r>
            <a:endParaRPr lang="ro-RO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00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j-lt"/>
              <a:cs typeface="+mj-lt"/>
            </a:endParaRP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B0747176-25A3-465F-8266-C3B66D762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95" y="1097280"/>
            <a:ext cx="3256177" cy="4626863"/>
          </a:xfrm>
        </p:spPr>
        <p:txBody>
          <a:bodyPr anchor="ctr">
            <a:normAutofit/>
          </a:bodyPr>
          <a:lstStyle/>
          <a:p>
            <a:pPr algn="r"/>
            <a:endParaRPr lang="ro-RO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53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0B00C0F-D07A-49E1-9E1A-5D1F26C56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652" y="2378015"/>
            <a:ext cx="10868905" cy="1830719"/>
          </a:xfrm>
        </p:spPr>
        <p:txBody>
          <a:bodyPr/>
          <a:lstStyle/>
          <a:p>
            <a:pPr indent="-305435"/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La efectuarea a 2 click-uri in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acelasi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punct, </a:t>
            </a:r>
            <a:r>
              <a:rPr lang="ro-RO" b="1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oriunde pe aria imaginii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, nu se va desena niciun chenar de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incadrare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si nu va observa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nicun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efect al perechii de click-uri efectuate.</a:t>
            </a:r>
            <a:endParaRPr lang="ro-RO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pPr indent="-305435"/>
            <a:endParaRPr lang="ro-RO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pPr indent="-305435"/>
            <a:endParaRPr lang="ro-RO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Dubai"/>
            </a:endParaRPr>
          </a:p>
        </p:txBody>
      </p:sp>
    </p:spTree>
    <p:extLst>
      <p:ext uri="{BB962C8B-B14F-4D97-AF65-F5344CB8AC3E}">
        <p14:creationId xmlns:p14="http://schemas.microsoft.com/office/powerpoint/2010/main" val="1441179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8B6DAD0E-2D5E-4AEA-BE02-E7394F51F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1198" y="1111657"/>
            <a:ext cx="6043875" cy="4626864"/>
          </a:xfrm>
        </p:spPr>
        <p:txBody>
          <a:bodyPr anchor="ctr">
            <a:normAutofit/>
          </a:bodyPr>
          <a:lstStyle/>
          <a:p>
            <a:pPr algn="l"/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2. DESENAREA CHENARELOR</a:t>
            </a:r>
            <a:endParaRPr lang="ro-RO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00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j-lt"/>
              <a:cs typeface="+mj-lt"/>
            </a:endParaRP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B0747176-25A3-465F-8266-C3B66D762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965" y="1226676"/>
            <a:ext cx="4334479" cy="5446372"/>
          </a:xfrm>
        </p:spPr>
        <p:txBody>
          <a:bodyPr anchor="ctr">
            <a:normAutofit/>
          </a:bodyPr>
          <a:lstStyle/>
          <a:p>
            <a:pPr algn="l"/>
            <a:r>
              <a:rPr lang="ro-RO" sz="19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Prin aceasta s-au </a:t>
            </a:r>
            <a:r>
              <a:rPr lang="ro-RO" sz="19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urmarit</a:t>
            </a:r>
            <a:r>
              <a:rPr lang="ro-RO" sz="19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cazurile de </a:t>
            </a:r>
            <a:r>
              <a:rPr lang="ro-RO" sz="19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incadrare</a:t>
            </a:r>
            <a:r>
              <a:rPr lang="ro-RO" sz="19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a unor obiecte din imagine in chenare care poarta si o denumire proprie selectabila dintr-o lista pusa la </a:t>
            </a:r>
            <a:r>
              <a:rPr lang="ro-RO" sz="19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dispozitia</a:t>
            </a:r>
            <a:r>
              <a:rPr lang="ro-RO" sz="19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utilizatorului.</a:t>
            </a:r>
            <a:endParaRPr lang="ro-RO" sz="19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pPr algn="l"/>
            <a:r>
              <a:rPr lang="ro-RO" sz="19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Obs: Prin neselectarea unui item din lista propusa , denumirea implicita pentru chenar va fi “</a:t>
            </a:r>
            <a:r>
              <a:rPr lang="ro-RO" sz="19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masina</a:t>
            </a:r>
            <a:r>
              <a:rPr lang="ro-RO" sz="19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”.</a:t>
            </a:r>
            <a:endParaRPr lang="ro-RO" sz="19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pPr algn="r"/>
            <a:endParaRPr lang="ro-RO" sz="19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pPr algn="r"/>
            <a:endParaRPr lang="ro-RO" sz="19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Dubai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395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5A1D1A9-66F6-463B-AD47-7A58F5530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8626"/>
            <a:ext cx="10866813" cy="1692522"/>
          </a:xfrm>
        </p:spPr>
        <p:txBody>
          <a:bodyPr>
            <a:normAutofit/>
          </a:bodyPr>
          <a:lstStyle/>
          <a:p>
            <a:pPr algn="l"/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A.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fara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a selecta un element din lista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initiez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o pereche de click-uri in partea superioara a imaginii unde se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preconizeaza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faptul ca titlul aferent unui chenar nu se va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incadra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in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Jpanelul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pentru imagine .</a:t>
            </a:r>
            <a:endParaRPr lang="ro-RO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C000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j-lt"/>
              <a:cs typeface="+mj-lt"/>
            </a:endParaRPr>
          </a:p>
        </p:txBody>
      </p:sp>
      <p:pic>
        <p:nvPicPr>
          <p:cNvPr id="5" name="Imagine 5">
            <a:extLst>
              <a:ext uri="{FF2B5EF4-FFF2-40B4-BE49-F238E27FC236}">
                <a16:creationId xmlns:a16="http://schemas.microsoft.com/office/drawing/2014/main" id="{3AE96D60-BE85-42A8-9B74-030FD4812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7407" y="1828236"/>
            <a:ext cx="7432716" cy="4569296"/>
          </a:xfrm>
        </p:spPr>
      </p:pic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6022A853-68C4-4168-9ED7-6BF45C83A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6172" y="3435351"/>
            <a:ext cx="3706889" cy="3016250"/>
          </a:xfrm>
        </p:spPr>
        <p:txBody>
          <a:bodyPr/>
          <a:lstStyle/>
          <a:p>
            <a:pPr algn="l"/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Pct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galben=click 1  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Pct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mov=click 2</a:t>
            </a:r>
            <a:endParaRPr lang="ro-RO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pPr algn="just"/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Rezultat: “text in afara   nu este in chenar”</a:t>
            </a:r>
            <a:endParaRPr lang="ro-RO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0000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endParaRPr lang="ro-RO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Dubai"/>
            </a:endParaRPr>
          </a:p>
        </p:txBody>
      </p:sp>
    </p:spTree>
    <p:extLst>
      <p:ext uri="{BB962C8B-B14F-4D97-AF65-F5344CB8AC3E}">
        <p14:creationId xmlns:p14="http://schemas.microsoft.com/office/powerpoint/2010/main" val="1230796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5A1D1A9-66F6-463B-AD47-7A58F5530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8626"/>
            <a:ext cx="10866813" cy="1692522"/>
          </a:xfrm>
        </p:spPr>
        <p:txBody>
          <a:bodyPr>
            <a:normAutofit/>
          </a:bodyPr>
          <a:lstStyle/>
          <a:p>
            <a:pPr algn="l"/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B. 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fara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a selecta un element din lista,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initiez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a doua pereche  de click-uri in partea superioara a imaginii ,mai la dreapta unde se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preconizeaza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faptul ca titlul aferent unui chenar nu se va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incadra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in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Jpanelul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pentru imagine .</a:t>
            </a:r>
            <a:endParaRPr lang="ro-RO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C000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j-lt"/>
              <a:cs typeface="+mj-lt"/>
            </a:endParaRPr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6022A853-68C4-4168-9ED7-6BF45C83A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6172" y="3435351"/>
            <a:ext cx="3706889" cy="3016250"/>
          </a:xfrm>
        </p:spPr>
        <p:txBody>
          <a:bodyPr/>
          <a:lstStyle/>
          <a:p>
            <a:pPr algn="l"/>
            <a:endParaRPr lang="ro-RO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pPr algn="just"/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Rezultat: “text in afara   nu este in chenar”</a:t>
            </a:r>
            <a:endParaRPr lang="ro-RO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0000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endParaRPr lang="ro-RO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Dubai"/>
            </a:endParaRPr>
          </a:p>
        </p:txBody>
      </p:sp>
      <p:pic>
        <p:nvPicPr>
          <p:cNvPr id="7" name="Imagine 7">
            <a:extLst>
              <a:ext uri="{FF2B5EF4-FFF2-40B4-BE49-F238E27FC236}">
                <a16:creationId xmlns:a16="http://schemas.microsoft.com/office/drawing/2014/main" id="{5B1C4E0E-D57E-41C4-ACDF-A6BCA2E17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878" y="1860081"/>
            <a:ext cx="7763395" cy="4750019"/>
          </a:xfrm>
        </p:spPr>
      </p:pic>
    </p:spTree>
    <p:extLst>
      <p:ext uri="{BB962C8B-B14F-4D97-AF65-F5344CB8AC3E}">
        <p14:creationId xmlns:p14="http://schemas.microsoft.com/office/powerpoint/2010/main" val="2886657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5A1D1A9-66F6-463B-AD47-7A58F5530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8626"/>
            <a:ext cx="10866813" cy="1692522"/>
          </a:xfrm>
        </p:spPr>
        <p:txBody>
          <a:bodyPr>
            <a:normAutofit/>
          </a:bodyPr>
          <a:lstStyle/>
          <a:p>
            <a:pPr algn="l"/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C. 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daca punctul  x este mai mic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decat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punctul y (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adica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daca efectuez al doilea click mai sus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decat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primul; perechea de click-uri oriunde pe imagine (chiar si in centrul ei) )</a:t>
            </a:r>
            <a:endParaRPr lang="ro-RO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C000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j-lt"/>
              <a:cs typeface="+mj-lt"/>
            </a:endParaRPr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6022A853-68C4-4168-9ED7-6BF45C83A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6172" y="2176395"/>
            <a:ext cx="3530193" cy="531467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Rezultat: “ nu este in chenar” si se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deseneaza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un chenar oglindit celui dorit .</a:t>
            </a:r>
            <a:endParaRPr lang="ro-RO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0000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2C710DC5-3C7E-4E59-BFB2-566F6FB4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7112" y="1713946"/>
            <a:ext cx="7626706" cy="4826003"/>
          </a:xfrm>
        </p:spPr>
        <p:txBody>
          <a:bodyPr/>
          <a:lstStyle/>
          <a:p>
            <a:pPr indent="-305435"/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Initial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s-a dorit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obtinerea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acestui rezultat prin amplasarea primului click mai jos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decat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al doilea :</a:t>
            </a:r>
          </a:p>
          <a:p>
            <a:pPr indent="-305435"/>
            <a:endParaRPr lang="ro-RO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</p:txBody>
      </p:sp>
      <p:pic>
        <p:nvPicPr>
          <p:cNvPr id="7" name="Imagine 7">
            <a:extLst>
              <a:ext uri="{FF2B5EF4-FFF2-40B4-BE49-F238E27FC236}">
                <a16:creationId xmlns:a16="http://schemas.microsoft.com/office/drawing/2014/main" id="{BC03BCE0-3EBA-4AFB-A5E5-C100E7F93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096" y="2560531"/>
            <a:ext cx="6774067" cy="407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30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2C710DC5-3C7E-4E59-BFB2-566F6FB4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720" y="576467"/>
            <a:ext cx="7626706" cy="4826003"/>
          </a:xfrm>
        </p:spPr>
        <p:txBody>
          <a:bodyPr/>
          <a:lstStyle/>
          <a:p>
            <a:pPr indent="-305435"/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Dar s-a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obtinut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rezultatul :</a:t>
            </a:r>
          </a:p>
          <a:p>
            <a:pPr indent="-305435"/>
            <a:endParaRPr lang="ro-RO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</p:txBody>
      </p:sp>
      <p:pic>
        <p:nvPicPr>
          <p:cNvPr id="10" name="Imagine 10">
            <a:extLst>
              <a:ext uri="{FF2B5EF4-FFF2-40B4-BE49-F238E27FC236}">
                <a16:creationId xmlns:a16="http://schemas.microsoft.com/office/drawing/2014/main" id="{6D724FC3-31B3-4C41-9CF0-19BB9FE28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009" y="1284673"/>
            <a:ext cx="7756938" cy="48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77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2C710DC5-3C7E-4E59-BFB2-566F6FB4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720" y="300380"/>
            <a:ext cx="11491923" cy="4826003"/>
          </a:xfrm>
        </p:spPr>
        <p:txBody>
          <a:bodyPr/>
          <a:lstStyle/>
          <a:p>
            <a:pPr indent="-305435"/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Solutionare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: indiferent de ordinea in succesiune de click-uri ,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incadrarea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obiectului va avea rezultatul scontat ( chiar daca se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incepe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din colt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stanga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sus sau din colt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drepta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jos , va fi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incadrat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acelasi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obiect)</a:t>
            </a:r>
            <a:endParaRPr lang="ro-RO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00B050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pPr indent="-305435"/>
            <a:endParaRPr lang="ro-RO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</p:txBody>
      </p:sp>
      <p:pic>
        <p:nvPicPr>
          <p:cNvPr id="2" name="Imagine 2" descr="O imagine care conține text&#10;&#10;Descriere generată automat">
            <a:extLst>
              <a:ext uri="{FF2B5EF4-FFF2-40B4-BE49-F238E27FC236}">
                <a16:creationId xmlns:a16="http://schemas.microsoft.com/office/drawing/2014/main" id="{88437B80-D4D0-4C69-9FEF-08DCAB1A2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010" y="1599186"/>
            <a:ext cx="7767982" cy="487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61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2C710DC5-3C7E-4E59-BFB2-566F6FB4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720" y="300380"/>
            <a:ext cx="11491923" cy="4826003"/>
          </a:xfrm>
        </p:spPr>
        <p:txBody>
          <a:bodyPr/>
          <a:lstStyle/>
          <a:p>
            <a:pPr indent="-305435"/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Cod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initial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, acum modificat:</a:t>
            </a:r>
            <a:endParaRPr lang="ro-RO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pPr indent="-305435"/>
            <a:endParaRPr lang="ro-RO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</p:txBody>
      </p:sp>
      <p:pic>
        <p:nvPicPr>
          <p:cNvPr id="3" name="Imagine 3" descr="O imagine care conține text&#10;&#10;Descriere generată automat">
            <a:extLst>
              <a:ext uri="{FF2B5EF4-FFF2-40B4-BE49-F238E27FC236}">
                <a16:creationId xmlns:a16="http://schemas.microsoft.com/office/drawing/2014/main" id="{BD639E41-281D-4353-99B5-63B64FD8E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662" y="1056506"/>
            <a:ext cx="7646503" cy="515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44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8B6DAD0E-2D5E-4AEA-BE02-E7394F51F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1198" y="1111657"/>
            <a:ext cx="6043875" cy="4626864"/>
          </a:xfrm>
        </p:spPr>
        <p:txBody>
          <a:bodyPr anchor="ctr">
            <a:normAutofit/>
          </a:bodyPr>
          <a:lstStyle/>
          <a:p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3. REPETAREA OPERATIUNII DE SALVARE </a:t>
            </a:r>
            <a:endParaRPr lang="ro-RO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00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j-lt"/>
              <a:cs typeface="+mj-lt"/>
            </a:endParaRP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B0747176-25A3-465F-8266-C3B66D762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879" y="508850"/>
            <a:ext cx="4500130" cy="6164198"/>
          </a:xfrm>
        </p:spPr>
        <p:txBody>
          <a:bodyPr anchor="ctr">
            <a:normAutofit/>
          </a:bodyPr>
          <a:lstStyle/>
          <a:p>
            <a:pPr algn="l"/>
            <a:r>
              <a:rPr lang="ro-RO" sz="19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S-a </a:t>
            </a:r>
            <a:r>
              <a:rPr lang="ro-RO" sz="19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urmarit</a:t>
            </a:r>
            <a:r>
              <a:rPr lang="ro-RO" sz="19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ro-RO" sz="19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functionalitatea</a:t>
            </a:r>
            <a:r>
              <a:rPr lang="ro-RO" sz="19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butonului “</a:t>
            </a:r>
            <a:r>
              <a:rPr lang="ro-RO" sz="19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Save</a:t>
            </a:r>
            <a:r>
              <a:rPr lang="ro-RO" sz="19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”, anume : salvarea coordonatelor precum si categoria obiectului </a:t>
            </a:r>
            <a:r>
              <a:rPr lang="ro-RO" sz="19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incadrat</a:t>
            </a:r>
            <a:r>
              <a:rPr lang="ro-RO" sz="19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.</a:t>
            </a:r>
            <a:endParaRPr lang="ro-RO" sz="19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pPr algn="r"/>
            <a:endParaRPr lang="ro-RO" sz="19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Dubai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26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8B6DAD0E-2D5E-4AEA-BE02-E7394F51F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8541" y="1097280"/>
            <a:ext cx="7236569" cy="4626864"/>
          </a:xfrm>
        </p:spPr>
        <p:txBody>
          <a:bodyPr anchor="ctr">
            <a:normAutofit/>
          </a:bodyPr>
          <a:lstStyle/>
          <a:p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MOD DE UTILIZARE </a:t>
            </a:r>
            <a:endParaRPr lang="ro-RO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B0747176-25A3-465F-8266-C3B66D762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95" y="1097280"/>
            <a:ext cx="3256177" cy="4626863"/>
          </a:xfrm>
        </p:spPr>
        <p:txBody>
          <a:bodyPr anchor="ctr">
            <a:normAutofit/>
          </a:bodyPr>
          <a:lstStyle/>
          <a:p>
            <a:pPr algn="r"/>
            <a:endParaRPr lang="ro-RO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Dubai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5A1D1A9-66F6-463B-AD47-7A58F5530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417"/>
            <a:ext cx="10866813" cy="842175"/>
          </a:xfrm>
        </p:spPr>
        <p:txBody>
          <a:bodyPr>
            <a:normAutofit/>
          </a:bodyPr>
          <a:lstStyle/>
          <a:p>
            <a:pPr algn="l"/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A. a coordonatelor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aceluiasi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chenar desenat </a:t>
            </a:r>
            <a:endParaRPr lang="ro-RO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C000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j-lt"/>
              <a:cs typeface="+mj-lt"/>
            </a:endParaRPr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6022A853-68C4-4168-9ED7-6BF45C83A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6172" y="2043873"/>
            <a:ext cx="3706889" cy="3016250"/>
          </a:xfrm>
        </p:spPr>
        <p:txBody>
          <a:bodyPr/>
          <a:lstStyle/>
          <a:p>
            <a:pPr algn="l"/>
            <a:endParaRPr lang="ro-RO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pPr algn="just"/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Rezultat:Se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 suprascrie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acelasi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fisier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 out.txt</a:t>
            </a:r>
            <a:endParaRPr lang="ro-RO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0000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endParaRPr lang="ro-RO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Dubai"/>
            </a:endParaRPr>
          </a:p>
        </p:txBody>
      </p:sp>
      <p:pic>
        <p:nvPicPr>
          <p:cNvPr id="10" name="Imagine 10">
            <a:extLst>
              <a:ext uri="{FF2B5EF4-FFF2-40B4-BE49-F238E27FC236}">
                <a16:creationId xmlns:a16="http://schemas.microsoft.com/office/drawing/2014/main" id="{FB1FD1C6-FE2B-4AB0-85FA-2A714534D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6068" y="1163579"/>
            <a:ext cx="7494184" cy="4778215"/>
          </a:xfrm>
        </p:spPr>
      </p:pic>
      <p:pic>
        <p:nvPicPr>
          <p:cNvPr id="13" name="Imagine 13" descr="O imagine care conține text, captură de ecran, negru, mai multe&#10;&#10;Descriere generată automat">
            <a:extLst>
              <a:ext uri="{FF2B5EF4-FFF2-40B4-BE49-F238E27FC236}">
                <a16:creationId xmlns:a16="http://schemas.microsoft.com/office/drawing/2014/main" id="{21766AF0-5EB6-446C-82D8-677FFFBAC5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94" t="33577" r="7621" b="-1095"/>
          <a:stretch/>
        </p:blipFill>
        <p:spPr>
          <a:xfrm>
            <a:off x="262834" y="3610851"/>
            <a:ext cx="2714510" cy="280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00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5A1D1A9-66F6-463B-AD47-7A58F5530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417"/>
            <a:ext cx="10866813" cy="842175"/>
          </a:xfrm>
        </p:spPr>
        <p:txBody>
          <a:bodyPr>
            <a:normAutofit/>
          </a:bodyPr>
          <a:lstStyle/>
          <a:p>
            <a:pPr algn="l"/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B. a coordonatelor a doua chenare diferite (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fara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undo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)</a:t>
            </a:r>
            <a:endParaRPr lang="ro-RO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E2E8E6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j-lt"/>
              <a:cs typeface="+mj-lt"/>
            </a:endParaRPr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6022A853-68C4-4168-9ED7-6BF45C83A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6172" y="2043873"/>
            <a:ext cx="3706889" cy="3016250"/>
          </a:xfrm>
        </p:spPr>
        <p:txBody>
          <a:bodyPr/>
          <a:lstStyle/>
          <a:p>
            <a:pPr algn="l"/>
            <a:endParaRPr lang="ro-RO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pPr algn="just"/>
            <a:endParaRPr lang="ro-RO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0000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endParaRPr lang="ro-RO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Dubai"/>
            </a:endParaRPr>
          </a:p>
        </p:txBody>
      </p:sp>
      <p:pic>
        <p:nvPicPr>
          <p:cNvPr id="6" name="Imagine 6">
            <a:extLst>
              <a:ext uri="{FF2B5EF4-FFF2-40B4-BE49-F238E27FC236}">
                <a16:creationId xmlns:a16="http://schemas.microsoft.com/office/drawing/2014/main" id="{3F05830B-1EBF-4854-8D1C-8757B2D8E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111" y="1095481"/>
            <a:ext cx="9194880" cy="5577020"/>
          </a:xfrm>
        </p:spPr>
      </p:pic>
    </p:spTree>
    <p:extLst>
      <p:ext uri="{BB962C8B-B14F-4D97-AF65-F5344CB8AC3E}">
        <p14:creationId xmlns:p14="http://schemas.microsoft.com/office/powerpoint/2010/main" val="592988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5A1D1A9-66F6-463B-AD47-7A58F5530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417"/>
            <a:ext cx="10866813" cy="842175"/>
          </a:xfrm>
        </p:spPr>
        <p:txBody>
          <a:bodyPr>
            <a:normAutofit/>
          </a:bodyPr>
          <a:lstStyle/>
          <a:p>
            <a:pPr algn="l"/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B. a coordonatelor a doua chenare diferite (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fara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undo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)</a:t>
            </a:r>
            <a:endParaRPr lang="ro-RO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E2E8E6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j-lt"/>
              <a:cs typeface="+mj-lt"/>
            </a:endParaRPr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6022A853-68C4-4168-9ED7-6BF45C83A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6172" y="2043873"/>
            <a:ext cx="3706889" cy="3016250"/>
          </a:xfrm>
        </p:spPr>
        <p:txBody>
          <a:bodyPr/>
          <a:lstStyle/>
          <a:p>
            <a:pPr algn="l"/>
            <a:endParaRPr lang="ro-RO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pPr algn="just"/>
            <a:endParaRPr lang="ro-RO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0000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endParaRPr lang="ro-RO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Dubai"/>
            </a:endParaRPr>
          </a:p>
        </p:txBody>
      </p:sp>
      <p:pic>
        <p:nvPicPr>
          <p:cNvPr id="7" name="Imagine 7">
            <a:extLst>
              <a:ext uri="{FF2B5EF4-FFF2-40B4-BE49-F238E27FC236}">
                <a16:creationId xmlns:a16="http://schemas.microsoft.com/office/drawing/2014/main" id="{F08C1FA7-6386-40EB-A400-724198D80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2155" y="1206676"/>
            <a:ext cx="7670880" cy="5067501"/>
          </a:xfrm>
        </p:spPr>
      </p:pic>
      <p:sp>
        <p:nvSpPr>
          <p:cNvPr id="8" name="CasetăText 7">
            <a:extLst>
              <a:ext uri="{FF2B5EF4-FFF2-40B4-BE49-F238E27FC236}">
                <a16:creationId xmlns:a16="http://schemas.microsoft.com/office/drawing/2014/main" id="{57524165-C0FD-46CB-A7D0-3ACE84D64D45}"/>
              </a:ext>
            </a:extLst>
          </p:cNvPr>
          <p:cNvSpPr txBox="1"/>
          <p:nvPr/>
        </p:nvSpPr>
        <p:spPr>
          <a:xfrm>
            <a:off x="340139" y="2283791"/>
            <a:ext cx="3361634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sz="1100" b="1">
                <a:solidFill>
                  <a:srgbClr val="FF0000"/>
                </a:solidFill>
                <a:latin typeface="Times New Roman"/>
                <a:cs typeface="Segoe UI"/>
              </a:rPr>
              <a:t>OBS: In acelasi fisier out.txt sunt introduse coordonatele tuturor chnearelor desenate</a:t>
            </a:r>
            <a:r>
              <a:rPr lang="ro-RO" sz="1100">
                <a:solidFill>
                  <a:srgbClr val="FF0000"/>
                </a:solidFill>
                <a:latin typeface="Times New Roman"/>
                <a:cs typeface="Times New Roman"/>
              </a:rPr>
              <a:t> </a:t>
            </a:r>
          </a:p>
          <a:p>
            <a:endParaRPr lang="ro-RO" sz="1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0772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5A1D1A9-66F6-463B-AD47-7A58F5530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417"/>
            <a:ext cx="10866813" cy="842175"/>
          </a:xfrm>
        </p:spPr>
        <p:txBody>
          <a:bodyPr>
            <a:normAutofit fontScale="90000"/>
          </a:bodyPr>
          <a:lstStyle/>
          <a:p>
            <a:pPr algn="l"/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B. a coordonatelor a mai multor chenare identice (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fara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undo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C0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)</a:t>
            </a:r>
            <a:endParaRPr lang="ro-RO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E2E8E6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j-lt"/>
              <a:cs typeface="+mj-lt"/>
            </a:endParaRPr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6022A853-68C4-4168-9ED7-6BF45C83A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6172" y="2043873"/>
            <a:ext cx="3706889" cy="3016250"/>
          </a:xfrm>
        </p:spPr>
        <p:txBody>
          <a:bodyPr/>
          <a:lstStyle/>
          <a:p>
            <a:pPr algn="l"/>
            <a:endParaRPr lang="ro-RO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pPr algn="just"/>
            <a:endParaRPr lang="ro-RO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0000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endParaRPr lang="ro-RO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Dubai"/>
            </a:endParaRPr>
          </a:p>
        </p:txBody>
      </p:sp>
      <p:sp>
        <p:nvSpPr>
          <p:cNvPr id="8" name="CasetăText 7">
            <a:extLst>
              <a:ext uri="{FF2B5EF4-FFF2-40B4-BE49-F238E27FC236}">
                <a16:creationId xmlns:a16="http://schemas.microsoft.com/office/drawing/2014/main" id="{57524165-C0FD-46CB-A7D0-3ACE84D64D45}"/>
              </a:ext>
            </a:extLst>
          </p:cNvPr>
          <p:cNvSpPr txBox="1"/>
          <p:nvPr/>
        </p:nvSpPr>
        <p:spPr>
          <a:xfrm>
            <a:off x="340139" y="2283791"/>
            <a:ext cx="336163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o-RO" sz="11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endParaRPr lang="ro-RO" sz="1100">
              <a:latin typeface="Calibri"/>
              <a:cs typeface="Calibri"/>
            </a:endParaRPr>
          </a:p>
        </p:txBody>
      </p:sp>
      <p:pic>
        <p:nvPicPr>
          <p:cNvPr id="11" name="Imagine 11">
            <a:extLst>
              <a:ext uri="{FF2B5EF4-FFF2-40B4-BE49-F238E27FC236}">
                <a16:creationId xmlns:a16="http://schemas.microsoft.com/office/drawing/2014/main" id="{6A2416E2-3263-4D04-A482-ED0ECE417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459" y="968245"/>
            <a:ext cx="8620619" cy="5511232"/>
          </a:xfrm>
        </p:spPr>
      </p:pic>
    </p:spTree>
    <p:extLst>
      <p:ext uri="{BB962C8B-B14F-4D97-AF65-F5344CB8AC3E}">
        <p14:creationId xmlns:p14="http://schemas.microsoft.com/office/powerpoint/2010/main" val="2614392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8B6DAD0E-2D5E-4AEA-BE02-E7394F51F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1198" y="1111657"/>
            <a:ext cx="6043875" cy="4626864"/>
          </a:xfrm>
        </p:spPr>
        <p:txBody>
          <a:bodyPr anchor="ctr">
            <a:normAutofit/>
          </a:bodyPr>
          <a:lstStyle/>
          <a:p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 4. INCADRAREA IN LIMITELE IMAGINII </a:t>
            </a:r>
            <a:endParaRPr lang="ro-RO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00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j-lt"/>
              <a:cs typeface="+mj-lt"/>
            </a:endParaRP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B0747176-25A3-465F-8266-C3B66D762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879" y="508850"/>
            <a:ext cx="4500130" cy="6164198"/>
          </a:xfrm>
        </p:spPr>
        <p:txBody>
          <a:bodyPr anchor="ctr">
            <a:normAutofit/>
          </a:bodyPr>
          <a:lstStyle/>
          <a:p>
            <a:pPr algn="l"/>
            <a:r>
              <a:rPr lang="ro-RO" sz="19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S-a </a:t>
            </a:r>
            <a:r>
              <a:rPr lang="ro-RO" sz="19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urmarit</a:t>
            </a:r>
            <a:r>
              <a:rPr lang="ro-RO" sz="19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ro-RO" sz="19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incadrarea</a:t>
            </a:r>
            <a:r>
              <a:rPr lang="ro-RO" sz="19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ro-RO" sz="19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atat</a:t>
            </a:r>
            <a:r>
              <a:rPr lang="ro-RO" sz="19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 a chenarelor desenate cat si a </a:t>
            </a:r>
            <a:r>
              <a:rPr lang="ro-RO" sz="19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sirului</a:t>
            </a:r>
            <a:r>
              <a:rPr lang="ro-RO" sz="19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 de caractere ce le </a:t>
            </a:r>
            <a:r>
              <a:rPr lang="ro-RO" sz="19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insotesc</a:t>
            </a:r>
            <a:r>
              <a:rPr lang="ro-RO" sz="19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 , in limitele imaginii </a:t>
            </a:r>
            <a:r>
              <a:rPr lang="ro-RO" sz="19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adaugate</a:t>
            </a:r>
            <a:r>
              <a:rPr lang="ro-RO" sz="19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 prin </a:t>
            </a:r>
            <a:r>
              <a:rPr lang="ro-RO" sz="19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Browse</a:t>
            </a:r>
            <a:r>
              <a:rPr lang="ro-RO" sz="19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.</a:t>
            </a:r>
          </a:p>
          <a:p>
            <a:pPr algn="r"/>
            <a:endParaRPr lang="ro-RO" sz="19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Dubai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777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5B4B294E-7FF6-453F-8B21-205826102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000" dirty="0">
                <a:solidFill>
                  <a:srgbClr val="FFC000"/>
                </a:solidFill>
              </a:rPr>
              <a:t>Una </a:t>
            </a:r>
            <a:r>
              <a:rPr lang="en-US" sz="2000" dirty="0" err="1">
                <a:solidFill>
                  <a:srgbClr val="FFC000"/>
                </a:solidFill>
              </a:rPr>
              <a:t>dintre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situatiile</a:t>
            </a:r>
            <a:r>
              <a:rPr lang="en-US" sz="2000" dirty="0">
                <a:solidFill>
                  <a:srgbClr val="FFC000"/>
                </a:solidFill>
              </a:rPr>
              <a:t> remediate  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ine 4">
            <a:extLst>
              <a:ext uri="{FF2B5EF4-FFF2-40B4-BE49-F238E27FC236}">
                <a16:creationId xmlns:a16="http://schemas.microsoft.com/office/drawing/2014/main" id="{3F9DE4E0-FB22-41BB-9DA3-58B99AB30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4315" y="1445747"/>
            <a:ext cx="6197668" cy="396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75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2C710DC5-3C7E-4E59-BFB2-566F6FB4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720" y="300380"/>
            <a:ext cx="11491923" cy="4826003"/>
          </a:xfrm>
        </p:spPr>
        <p:txBody>
          <a:bodyPr/>
          <a:lstStyle/>
          <a:p>
            <a:pPr indent="-305435"/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Solutionare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: s-au 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facut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 o serie de 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modificari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 asupra codului </a:t>
            </a:r>
          </a:p>
          <a:p>
            <a:pPr indent="-305435"/>
            <a:endParaRPr lang="ro-RO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</p:txBody>
      </p:sp>
      <p:pic>
        <p:nvPicPr>
          <p:cNvPr id="3" name="Imagine 3" descr="O imagine care conține text&#10;&#10;Descriere generată automat">
            <a:extLst>
              <a:ext uri="{FF2B5EF4-FFF2-40B4-BE49-F238E27FC236}">
                <a16:creationId xmlns:a16="http://schemas.microsoft.com/office/drawing/2014/main" id="{CE857A7E-AC44-408A-80CC-58EC9F59F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22" y="1226553"/>
            <a:ext cx="9634329" cy="482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46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2C710DC5-3C7E-4E59-BFB2-566F6FB4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720" y="300380"/>
            <a:ext cx="11491923" cy="4826003"/>
          </a:xfrm>
        </p:spPr>
        <p:txBody>
          <a:bodyPr/>
          <a:lstStyle/>
          <a:p>
            <a:pPr indent="-305435"/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Solutionare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: s-au 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facut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 o serie de 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modificari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 asupra codului </a:t>
            </a:r>
          </a:p>
          <a:p>
            <a:pPr indent="-305435"/>
            <a:endParaRPr lang="ro-RO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</p:txBody>
      </p:sp>
      <p:pic>
        <p:nvPicPr>
          <p:cNvPr id="2" name="Imagine 3" descr="O imagine care conține text&#10;&#10;Descriere generată automat">
            <a:extLst>
              <a:ext uri="{FF2B5EF4-FFF2-40B4-BE49-F238E27FC236}">
                <a16:creationId xmlns:a16="http://schemas.microsoft.com/office/drawing/2014/main" id="{77D498F4-2A58-4625-B469-6496C854A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2135437"/>
            <a:ext cx="11092069" cy="28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60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2C710DC5-3C7E-4E59-BFB2-566F6FB4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720" y="300380"/>
            <a:ext cx="11491923" cy="4826003"/>
          </a:xfrm>
        </p:spPr>
        <p:txBody>
          <a:bodyPr/>
          <a:lstStyle/>
          <a:p>
            <a:pPr indent="-305435"/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Solutionare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: s-au 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facut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 o serie de 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modificari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 asupra codului </a:t>
            </a:r>
          </a:p>
          <a:p>
            <a:pPr indent="-305435"/>
            <a:endParaRPr lang="ro-RO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</p:txBody>
      </p:sp>
      <p:pic>
        <p:nvPicPr>
          <p:cNvPr id="3" name="Imagine 3" descr="O imagine care conține text&#10;&#10;Descriere generată automat">
            <a:extLst>
              <a:ext uri="{FF2B5EF4-FFF2-40B4-BE49-F238E27FC236}">
                <a16:creationId xmlns:a16="http://schemas.microsoft.com/office/drawing/2014/main" id="{78F3164F-53F3-4F93-83BC-37A17EFB8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83" y="1716089"/>
            <a:ext cx="10418416" cy="457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9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2C710DC5-3C7E-4E59-BFB2-566F6FB4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720" y="300380"/>
            <a:ext cx="11491923" cy="4826003"/>
          </a:xfrm>
        </p:spPr>
        <p:txBody>
          <a:bodyPr/>
          <a:lstStyle/>
          <a:p>
            <a:pPr indent="-305435"/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Solutionare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: s-au 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facut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 o serie de 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modificari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 asupra codului </a:t>
            </a:r>
          </a:p>
          <a:p>
            <a:pPr indent="-305435"/>
            <a:endParaRPr lang="ro-RO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</p:txBody>
      </p:sp>
      <p:pic>
        <p:nvPicPr>
          <p:cNvPr id="2" name="Imagine 3" descr="O imagine care conține text, clădire, drum, stradă&#10;&#10;Descriere generată automat">
            <a:extLst>
              <a:ext uri="{FF2B5EF4-FFF2-40B4-BE49-F238E27FC236}">
                <a16:creationId xmlns:a16="http://schemas.microsoft.com/office/drawing/2014/main" id="{59A291B9-349A-413A-AAFF-3B8EBEE0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52" y="1057639"/>
            <a:ext cx="8982765" cy="475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23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14F07BE-83B7-49D6-89E1-E42FF7B9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*1 . Rularea programului </a:t>
            </a:r>
            <a:endParaRPr lang="ro-RO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Imagine 4">
            <a:extLst>
              <a:ext uri="{FF2B5EF4-FFF2-40B4-BE49-F238E27FC236}">
                <a16:creationId xmlns:a16="http://schemas.microsoft.com/office/drawing/2014/main" id="{25708A09-7F8A-4E17-8DF1-CE6184820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882" y="2137534"/>
            <a:ext cx="8023500" cy="3283363"/>
          </a:xfrm>
        </p:spPr>
      </p:pic>
    </p:spTree>
    <p:extLst>
      <p:ext uri="{BB962C8B-B14F-4D97-AF65-F5344CB8AC3E}">
        <p14:creationId xmlns:p14="http://schemas.microsoft.com/office/powerpoint/2010/main" val="2922005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2C710DC5-3C7E-4E59-BFB2-566F6FB4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720" y="300380"/>
            <a:ext cx="11491923" cy="4826003"/>
          </a:xfrm>
        </p:spPr>
        <p:txBody>
          <a:bodyPr/>
          <a:lstStyle/>
          <a:p>
            <a:pPr indent="-305435"/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Solutionare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: s-au 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facut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 o serie de 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modificari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 asupra codului </a:t>
            </a:r>
          </a:p>
          <a:p>
            <a:pPr indent="-305435"/>
            <a:endParaRPr lang="ro-RO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</p:txBody>
      </p:sp>
      <p:pic>
        <p:nvPicPr>
          <p:cNvPr id="3" name="Imagine 3">
            <a:extLst>
              <a:ext uri="{FF2B5EF4-FFF2-40B4-BE49-F238E27FC236}">
                <a16:creationId xmlns:a16="http://schemas.microsoft.com/office/drawing/2014/main" id="{C7A66AB2-1872-46C8-BFD3-C1EE135FE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88" y="1437848"/>
            <a:ext cx="11246677" cy="41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6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2C710DC5-3C7E-4E59-BFB2-566F6FB4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720" y="300380"/>
            <a:ext cx="11491923" cy="4826003"/>
          </a:xfrm>
        </p:spPr>
        <p:txBody>
          <a:bodyPr/>
          <a:lstStyle/>
          <a:p>
            <a:pPr indent="-305435"/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Solutionare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: s-au 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facut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 o serie de </a:t>
            </a:r>
            <a:r>
              <a:rPr lang="ro-RO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modificari</a:t>
            </a:r>
            <a:r>
              <a:rPr lang="ro-RO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00B050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 asupra codului </a:t>
            </a:r>
          </a:p>
          <a:p>
            <a:pPr indent="-305435"/>
            <a:endParaRPr lang="ro-RO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</p:txBody>
      </p:sp>
      <p:pic>
        <p:nvPicPr>
          <p:cNvPr id="2" name="Imagine 3" descr="O imagine care conține text&#10;&#10;Descriere generată automat">
            <a:extLst>
              <a:ext uri="{FF2B5EF4-FFF2-40B4-BE49-F238E27FC236}">
                <a16:creationId xmlns:a16="http://schemas.microsoft.com/office/drawing/2014/main" id="{C5142F53-C734-452C-BC76-076AD245C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923" y="1153376"/>
            <a:ext cx="8176590" cy="502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12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14F07BE-83B7-49D6-89E1-E42FF7B92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839" y="454991"/>
            <a:ext cx="10353762" cy="1257300"/>
          </a:xfrm>
        </p:spPr>
        <p:txBody>
          <a:bodyPr/>
          <a:lstStyle/>
          <a:p>
            <a:r>
              <a:rPr lang="ro-RO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*2 . Rularea programului conduce la </a:t>
            </a:r>
            <a:r>
              <a:rPr lang="ro-RO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aparitia</a:t>
            </a:r>
            <a:r>
              <a:rPr lang="ro-RO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unei </a:t>
            </a:r>
            <a:r>
              <a:rPr lang="ro-RO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interfete</a:t>
            </a:r>
            <a:r>
              <a:rPr lang="ro-RO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grafice </a:t>
            </a:r>
            <a:endParaRPr lang="ro-RO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Imagine 6">
            <a:extLst>
              <a:ext uri="{FF2B5EF4-FFF2-40B4-BE49-F238E27FC236}">
                <a16:creationId xmlns:a16="http://schemas.microsoft.com/office/drawing/2014/main" id="{19657CD2-D8FD-4EF5-BEE7-875FBD7DD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464" y="1877668"/>
            <a:ext cx="8631294" cy="4797008"/>
          </a:xfrm>
        </p:spPr>
      </p:pic>
    </p:spTree>
    <p:extLst>
      <p:ext uri="{BB962C8B-B14F-4D97-AF65-F5344CB8AC3E}">
        <p14:creationId xmlns:p14="http://schemas.microsoft.com/office/powerpoint/2010/main" val="2597904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14F07BE-83B7-49D6-89E1-E42FF7B92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54991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ro-RO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*3 .</a:t>
            </a:r>
            <a:r>
              <a:rPr lang="ro-RO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Incarcarea</a:t>
            </a:r>
            <a:r>
              <a:rPr lang="ro-RO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primei imagini </a:t>
            </a:r>
            <a:r>
              <a:rPr lang="ro-RO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actionand</a:t>
            </a:r>
            <a:r>
              <a:rPr lang="ro-RO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butonul</a:t>
            </a:r>
            <a:br>
              <a:rPr lang="ro-RO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ro-RO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ro-RO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Browse</a:t>
            </a:r>
            <a:r>
              <a:rPr lang="ro-RO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" </a:t>
            </a:r>
            <a:br>
              <a:rPr lang="ro-RO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</a:br>
            <a:br>
              <a:rPr lang="ro-RO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</a:br>
            <a:endParaRPr lang="ro-RO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Imagine 9">
            <a:extLst>
              <a:ext uri="{FF2B5EF4-FFF2-40B4-BE49-F238E27FC236}">
                <a16:creationId xmlns:a16="http://schemas.microsoft.com/office/drawing/2014/main" id="{7E90A9E4-8B03-478E-9B34-11F0DCBAE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56" y="1082537"/>
            <a:ext cx="5761325" cy="3714749"/>
          </a:xfrm>
        </p:spPr>
      </p:pic>
      <p:pic>
        <p:nvPicPr>
          <p:cNvPr id="10" name="Imagine 10" descr="O imagine care conține text&#10;&#10;Descriere generată automat">
            <a:extLst>
              <a:ext uri="{FF2B5EF4-FFF2-40B4-BE49-F238E27FC236}">
                <a16:creationId xmlns:a16="http://schemas.microsoft.com/office/drawing/2014/main" id="{CFF5C296-0FA9-4FC9-A611-1296E47ED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9" y="3935890"/>
            <a:ext cx="4543286" cy="2862483"/>
          </a:xfrm>
          <a:prstGeom prst="rect">
            <a:avLst/>
          </a:prstGeom>
        </p:spPr>
      </p:pic>
      <p:pic>
        <p:nvPicPr>
          <p:cNvPr id="11" name="Imagine 11">
            <a:extLst>
              <a:ext uri="{FF2B5EF4-FFF2-40B4-BE49-F238E27FC236}">
                <a16:creationId xmlns:a16="http://schemas.microsoft.com/office/drawing/2014/main" id="{C29CC727-9B24-463D-B2CC-AF24335A5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096" y="1025320"/>
            <a:ext cx="5945808" cy="479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71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14F07BE-83B7-49D6-89E1-E42FF7B9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*4 .Selectare item din lista si trasarea unui chenar prin efectuarea a 2 </a:t>
            </a:r>
            <a:r>
              <a:rPr lang="ro-RO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clik</a:t>
            </a:r>
            <a:r>
              <a:rPr lang="ro-RO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-uri (in colturi)</a:t>
            </a:r>
            <a:endParaRPr lang="ro-RO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Imagine 6">
            <a:extLst>
              <a:ext uri="{FF2B5EF4-FFF2-40B4-BE49-F238E27FC236}">
                <a16:creationId xmlns:a16="http://schemas.microsoft.com/office/drawing/2014/main" id="{0EC02C5E-70F3-4A34-BA21-255421081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818" y="2076450"/>
            <a:ext cx="6616500" cy="4001879"/>
          </a:xfrm>
        </p:spPr>
      </p:pic>
    </p:spTree>
    <p:extLst>
      <p:ext uri="{BB962C8B-B14F-4D97-AF65-F5344CB8AC3E}">
        <p14:creationId xmlns:p14="http://schemas.microsoft.com/office/powerpoint/2010/main" val="4098891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14F07BE-83B7-49D6-89E1-E42FF7B92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534" y="267252"/>
            <a:ext cx="10353762" cy="1257300"/>
          </a:xfrm>
        </p:spPr>
        <p:txBody>
          <a:bodyPr/>
          <a:lstStyle/>
          <a:p>
            <a:r>
              <a:rPr lang="ro-RO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*5 . Exemplificarea </a:t>
            </a:r>
            <a:r>
              <a:rPr lang="ro-RO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functionalitatii</a:t>
            </a:r>
            <a:r>
              <a:rPr lang="ro-RO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butonului "</a:t>
            </a:r>
            <a:r>
              <a:rPr lang="ro-RO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Undo</a:t>
            </a:r>
            <a:r>
              <a:rPr lang="ro-RO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" la fiecare </a:t>
            </a:r>
            <a:r>
              <a:rPr lang="ro-RO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apasare</a:t>
            </a:r>
            <a:r>
              <a:rPr lang="ro-RO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a acestuia </a:t>
            </a:r>
            <a:endParaRPr lang="ro-RO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Imagine 6">
            <a:extLst>
              <a:ext uri="{FF2B5EF4-FFF2-40B4-BE49-F238E27FC236}">
                <a16:creationId xmlns:a16="http://schemas.microsoft.com/office/drawing/2014/main" id="{B9C6DCA7-2D2D-446B-9C7A-869602129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96" y="1712015"/>
            <a:ext cx="5909648" cy="4653443"/>
          </a:xfrm>
        </p:spPr>
      </p:pic>
      <p:pic>
        <p:nvPicPr>
          <p:cNvPr id="7" name="Imagine 7">
            <a:extLst>
              <a:ext uri="{FF2B5EF4-FFF2-40B4-BE49-F238E27FC236}">
                <a16:creationId xmlns:a16="http://schemas.microsoft.com/office/drawing/2014/main" id="{67030A75-D7CC-455E-949E-479FDBEB4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443" y="2169409"/>
            <a:ext cx="6365460" cy="406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21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14F07BE-83B7-49D6-89E1-E42FF7B92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534" y="-64052"/>
            <a:ext cx="10353762" cy="1257300"/>
          </a:xfrm>
        </p:spPr>
        <p:txBody>
          <a:bodyPr/>
          <a:lstStyle/>
          <a:p>
            <a:r>
              <a:rPr lang="ro-RO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*6 . Exemplificarea </a:t>
            </a:r>
            <a:r>
              <a:rPr lang="ro-RO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functionalitatii</a:t>
            </a:r>
            <a:r>
              <a:rPr lang="ro-RO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butonului "</a:t>
            </a:r>
            <a:r>
              <a:rPr lang="ro-RO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Save</a:t>
            </a:r>
            <a:r>
              <a:rPr lang="ro-RO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" </a:t>
            </a:r>
            <a:endParaRPr lang="ro-RO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Imagine 7" descr="O imagine care conține text, captură de ecran, negru, mai multe&#10;&#10;Descriere generată automat">
            <a:extLst>
              <a:ext uri="{FF2B5EF4-FFF2-40B4-BE49-F238E27FC236}">
                <a16:creationId xmlns:a16="http://schemas.microsoft.com/office/drawing/2014/main" id="{2C7BEAD7-93C0-4F32-B5F0-4FA46D04F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705" y="3677029"/>
            <a:ext cx="5890591" cy="3015767"/>
          </a:xfrm>
          <a:prstGeom prst="rect">
            <a:avLst/>
          </a:prstGeom>
        </p:spPr>
      </p:pic>
      <p:pic>
        <p:nvPicPr>
          <p:cNvPr id="8" name="Imagine 8" descr="O imagine care conține text&#10;&#10;Descriere generată automat">
            <a:extLst>
              <a:ext uri="{FF2B5EF4-FFF2-40B4-BE49-F238E27FC236}">
                <a16:creationId xmlns:a16="http://schemas.microsoft.com/office/drawing/2014/main" id="{D9E2C4A9-E31C-486E-92F3-889B9D6CB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269" y="1102465"/>
            <a:ext cx="5437808" cy="2698375"/>
          </a:xfrm>
          <a:prstGeom prst="rect">
            <a:avLst/>
          </a:prstGeom>
        </p:spPr>
      </p:pic>
      <p:pic>
        <p:nvPicPr>
          <p:cNvPr id="10" name="Imagine 7">
            <a:extLst>
              <a:ext uri="{FF2B5EF4-FFF2-40B4-BE49-F238E27FC236}">
                <a16:creationId xmlns:a16="http://schemas.microsoft.com/office/drawing/2014/main" id="{FFAB3D86-DE90-46E6-928A-ABE663F3C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35" y="1197582"/>
            <a:ext cx="5194852" cy="331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32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14F07BE-83B7-49D6-89E1-E42FF7B92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534" y="-64052"/>
            <a:ext cx="10353762" cy="1257300"/>
          </a:xfrm>
        </p:spPr>
        <p:txBody>
          <a:bodyPr/>
          <a:lstStyle/>
          <a:p>
            <a:r>
              <a:rPr lang="ro-RO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*7 . </a:t>
            </a:r>
            <a:r>
              <a:rPr lang="ro-RO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Observatii</a:t>
            </a:r>
            <a:endParaRPr lang="ro-RO" dirty="0" err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asetăText 2">
            <a:extLst>
              <a:ext uri="{FF2B5EF4-FFF2-40B4-BE49-F238E27FC236}">
                <a16:creationId xmlns:a16="http://schemas.microsoft.com/office/drawing/2014/main" id="{6598ED39-8EAF-4521-9D7D-265176BCE9C2}"/>
              </a:ext>
            </a:extLst>
          </p:cNvPr>
          <p:cNvSpPr txBox="1"/>
          <p:nvPr/>
        </p:nvSpPr>
        <p:spPr>
          <a:xfrm>
            <a:off x="439531" y="1919357"/>
            <a:ext cx="10705547" cy="54476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In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cadrul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acestei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aplicatii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 s-au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urmarit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 (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si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efectuat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urmatoarele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):</a:t>
            </a:r>
          </a:p>
          <a:p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*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Desenarea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chenarelor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sa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 nu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depaseasca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limitele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 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imaginii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;</a:t>
            </a:r>
          </a:p>
          <a:p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*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Textul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 care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insoteste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chenarul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sa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 se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incadreze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 in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limitele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oferite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 de imagine;</a:t>
            </a:r>
          </a:p>
          <a:p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*La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alta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actionare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decat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cea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initiala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 a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butonului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 "Browse"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si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considerand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 ca sunt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existente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 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obiecte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incadrate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 in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chenare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 ,in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imaginea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curenta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 ,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intregul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continut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va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 fi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reactualizat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/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sters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.</a:t>
            </a:r>
          </a:p>
          <a:p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 panose="02040603050505030304"/>
              </a:rPr>
              <a:t>*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Functionarea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corecta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 a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butonului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 "Undo" (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stergerea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 a cate un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chenar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 de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incadrare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 la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fiecare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apasare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 a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acestuia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)</a:t>
            </a:r>
          </a:p>
          <a:p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*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Inexistenta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permisiunii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 de a fi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desenat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vreun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cadran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/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dreptunghi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 pe GUI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pana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 cand nu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este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adaugata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 o imagine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prin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apasarea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butonului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 "Browse"</a:t>
            </a:r>
          </a:p>
          <a:p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*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Functionarea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corecta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 a </a:t>
            </a:r>
            <a:r>
              <a:rPr lang="en-US" sz="2000" err="1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butonului</a:t>
            </a: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  <a:cs typeface="Dubai"/>
              </a:rPr>
              <a:t> "Save".</a:t>
            </a:r>
          </a:p>
          <a:p>
            <a:endParaRPr lang="en-US" sz="2000" dirty="0">
              <a:solidFill>
                <a:schemeClr val="bg2">
                  <a:lumMod val="50000"/>
                  <a:lumOff val="50000"/>
                </a:schemeClr>
              </a:solidFill>
              <a:cs typeface="Dubai"/>
            </a:endParaRPr>
          </a:p>
          <a:p>
            <a:endParaRPr lang="en-US" sz="2000" dirty="0">
              <a:solidFill>
                <a:schemeClr val="bg2">
                  <a:lumMod val="50000"/>
                  <a:lumOff val="50000"/>
                </a:schemeClr>
              </a:solidFill>
              <a:cs typeface="Dubai"/>
            </a:endParaRPr>
          </a:p>
          <a:p>
            <a:endParaRPr lang="en-US" dirty="0">
              <a:solidFill>
                <a:schemeClr val="bg2">
                  <a:lumMod val="50000"/>
                  <a:lumOff val="50000"/>
                </a:schemeClr>
              </a:solidFill>
              <a:cs typeface="Dubai"/>
            </a:endParaRPr>
          </a:p>
          <a:p>
            <a:endParaRPr lang="en-US" dirty="0">
              <a:cs typeface="Dubai"/>
            </a:endParaRPr>
          </a:p>
          <a:p>
            <a:endParaRPr lang="en-US">
              <a:cs typeface="Dubai"/>
            </a:endParaRPr>
          </a:p>
          <a:p>
            <a:endParaRPr lang="en-US">
              <a:cs typeface="Dubai"/>
            </a:endParaRP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578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RegularSeed_2SEEDS">
      <a:dk1>
        <a:srgbClr val="000000"/>
      </a:dk1>
      <a:lt1>
        <a:srgbClr val="FFFFFF"/>
      </a:lt1>
      <a:dk2>
        <a:srgbClr val="41243D"/>
      </a:dk2>
      <a:lt2>
        <a:srgbClr val="E2E8E6"/>
      </a:lt2>
      <a:accent1>
        <a:srgbClr val="BC3053"/>
      </a:accent1>
      <a:accent2>
        <a:srgbClr val="CE429F"/>
      </a:accent2>
      <a:accent3>
        <a:srgbClr val="CE5942"/>
      </a:accent3>
      <a:accent4>
        <a:srgbClr val="2FB98E"/>
      </a:accent4>
      <a:accent5>
        <a:srgbClr val="3EB3C0"/>
      </a:accent5>
      <a:accent6>
        <a:srgbClr val="3073BC"/>
      </a:accent6>
      <a:hlink>
        <a:srgbClr val="31937A"/>
      </a:hlink>
      <a:folHlink>
        <a:srgbClr val="7F7F7F"/>
      </a:folHlink>
    </a:clrScheme>
    <a:fontScheme name="Slate">
      <a:majorFont>
        <a:latin typeface="Georgia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Dubai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Ecran lat</PresentationFormat>
  <Paragraphs>0</Paragraphs>
  <Slides>31</Slides>
  <Notes>0</Notes>
  <HiddenSlides>0</HiddenSlides>
  <MMClips>0</MMClips>
  <ScaleCrop>false</ScaleCrop>
  <HeadingPairs>
    <vt:vector size="4" baseType="variant">
      <vt:variant>
        <vt:lpstr>Temă</vt:lpstr>
      </vt:variant>
      <vt:variant>
        <vt:i4>1</vt:i4>
      </vt:variant>
      <vt:variant>
        <vt:lpstr>Titluri diapozitive</vt:lpstr>
      </vt:variant>
      <vt:variant>
        <vt:i4>31</vt:i4>
      </vt:variant>
    </vt:vector>
  </HeadingPairs>
  <TitlesOfParts>
    <vt:vector size="32" baseType="lpstr">
      <vt:lpstr>SlateVTI</vt:lpstr>
      <vt:lpstr>    MOD  DE  TESTARE  LA  NIVEL   DE   UTILIZATOR </vt:lpstr>
      <vt:lpstr>MOD DE UTILIZARE </vt:lpstr>
      <vt:lpstr>*1 . Rularea programului </vt:lpstr>
      <vt:lpstr>*2 . Rularea programului conduce la aparitia unei interfete grafice </vt:lpstr>
      <vt:lpstr>*3 .Incarcarea primei imagini actionand butonul "Browse"   </vt:lpstr>
      <vt:lpstr>*4 .Selectare item din lista si trasarea unui chenar prin efectuarea a 2 clik-uri (in colturi)</vt:lpstr>
      <vt:lpstr>*5 . Exemplificarea functionalitatii butonului "Undo" la fiecare apasare a acestuia </vt:lpstr>
      <vt:lpstr>*6 . Exemplificarea functionalitatii butonului "Save " </vt:lpstr>
      <vt:lpstr>*7 . Observatii</vt:lpstr>
      <vt:lpstr>1.DOUBLE CLICK IN ACEEASI POZITIE</vt:lpstr>
      <vt:lpstr>Prezentare PowerPoint</vt:lpstr>
      <vt:lpstr> 2. DESENAREA CHENARELOR</vt:lpstr>
      <vt:lpstr> A. fara a selecta un element din lista initiez o pereche de click-uri in partea superioara a imaginii unde se preconizeaza faptul ca titlul aferent unui chenar nu se va incadra in Jpanelul pentru imagine .</vt:lpstr>
      <vt:lpstr>B.  fara a selecta un element din lista, initiez a doua pereche  de click-uri in partea superioara a imaginii ,mai la dreapta unde se preconizeaza faptul ca titlul aferent unui chenar nu se va incadra in Jpanelul pentru imagine .</vt:lpstr>
      <vt:lpstr> C.  daca punctul  x este mai mic decat punctul y ( adica daca efectuez al doilea click mai sus decat primul; perechea de click-uri oriunde pe imagine (chiar si in centrul ei) )</vt:lpstr>
      <vt:lpstr>Prezentare PowerPoint</vt:lpstr>
      <vt:lpstr>Prezentare PowerPoint</vt:lpstr>
      <vt:lpstr>Prezentare PowerPoint</vt:lpstr>
      <vt:lpstr> 3. REPETAREA OPERATIUNII DE SALVARE </vt:lpstr>
      <vt:lpstr> A. a coordonatelor aceluiasi chenar desenat </vt:lpstr>
      <vt:lpstr> B. a coordonatelor a doua chenare diferite (fara undo)</vt:lpstr>
      <vt:lpstr> B. a coordonatelor a doua chenare diferite (fara undo)</vt:lpstr>
      <vt:lpstr> B. a coordonatelor a mai multor chenare identice (fara undo)</vt:lpstr>
      <vt:lpstr> 4. INCADRAREA IN LIMITELE IMAGINII </vt:lpstr>
      <vt:lpstr>Una dintre situatiile remediate  :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PowerPoint</dc:title>
  <dc:creator/>
  <cp:lastModifiedBy/>
  <cp:revision>349</cp:revision>
  <dcterms:created xsi:type="dcterms:W3CDTF">2021-06-05T12:23:03Z</dcterms:created>
  <dcterms:modified xsi:type="dcterms:W3CDTF">2021-06-05T13:43:10Z</dcterms:modified>
</cp:coreProperties>
</file>